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2" r:id="rId3"/>
    <p:sldId id="462" r:id="rId4"/>
    <p:sldId id="475" r:id="rId5"/>
    <p:sldId id="477" r:id="rId6"/>
    <p:sldId id="474" r:id="rId7"/>
    <p:sldId id="488" r:id="rId8"/>
    <p:sldId id="459" r:id="rId9"/>
    <p:sldId id="467" r:id="rId10"/>
    <p:sldId id="482" r:id="rId11"/>
    <p:sldId id="483" r:id="rId12"/>
    <p:sldId id="468" r:id="rId13"/>
    <p:sldId id="484" r:id="rId14"/>
    <p:sldId id="485" r:id="rId15"/>
    <p:sldId id="470" r:id="rId16"/>
    <p:sldId id="480" r:id="rId17"/>
    <p:sldId id="481" r:id="rId18"/>
    <p:sldId id="479" r:id="rId19"/>
    <p:sldId id="486" r:id="rId20"/>
    <p:sldId id="471" r:id="rId21"/>
    <p:sldId id="472" r:id="rId22"/>
    <p:sldId id="478" r:id="rId23"/>
    <p:sldId id="487" r:id="rId24"/>
    <p:sldId id="473" r:id="rId25"/>
    <p:sldId id="45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57" autoAdjust="0"/>
    <p:restoredTop sz="84805" autoAdjust="0"/>
  </p:normalViewPr>
  <p:slideViewPr>
    <p:cSldViewPr showGuides="1">
      <p:cViewPr varScale="1">
        <p:scale>
          <a:sx n="131" d="100"/>
          <a:sy n="131" d="100"/>
        </p:scale>
        <p:origin x="1200" y="184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2466 0 24575,'-9'0'0,"-12"0"0,-4 0 0,-18 0 0,-3 0 0,-6 0 0,-1 0 0,-17 14 0,5 2 0,-15 13 0,9-1 0,-8 8 0,5-6 0,-5 13 0,14-7 0,-4 0 0,4 5 0,-8 3 0,8 0 0,-7 7 0,30-17 0,0 0 0,-27 15 0,26-12 0,3 0 0,-9 5 0,-6 7 0,14-9 0,-7 1 0,7 6 0,-6-5 0,-8 32 0,12-28 0,-14 27 0,21-20 0,-13 6 0,6 10 0,8-12 0,0 12 0,1-13 0,10 13 0,-8-12 0,17 4 0,-11-1 0,11-5 0,-12 14 0,12-7 0,-6 9 0,-1 19 0,6-23-464,5-8 0,-2 1 464,-9 30 0,12-9 0,1 4 0,-3-23 0,1 0 0,2 16 0,1-1 0,0-13 0,-1-3 0,5-2 0,-1 0 0,-3 9 0,1 0 0,5-9 0,2-1 0,-4 11 0,0-1 0,0-9 0,1-1 0,2 11 0,0-1 0,-6 30 0,6-26 0,2-1 0,-1 11 0,0-16 0,0 1 0,0 18 0,0-30 0,0 1 0,0 39 0,0-45 0,0 1 0,-1 6 0,2-1 0,2-3 0,1 1 0,0 3 0,0 1 0,4-2 0,1 0 0,-2-4 0,1 0 0,4 6 0,0-2 0,5 40 0,3-29 0,1-2 0,-3 9 0,5-15 0,0 2 0,3 23 0,-4-27 0,3 2 0,-5-6 0,0 0 0,4 8 0,2 1 0,7 11 0,2-1 0,-3-8 0,-1 0-647,0 4 0,0 0 647,4 2 0,-3-5 0,0 8-410,-4-8 1,1 0 409,9 12 0,-9-11 0,1 1 0,-6-21 0,-1-2 0,2 9 0,-1-3 0,17 19 0,-13-14 828,5 6-828,-7-9 1295,0-7-1295,7 8 918,-7-15-918,7 15 0,0-6 0,2 8 0,7 1 0,0 1 0,0-2 0,7 2 0,1-7 0,7 5 0,0-11 0,-8 4 0,4-13 0,-7-3 0,0-7 0,-3-5 0,0-3 0,11-5 0,-6-4 0,11-3 0,-14-5 0,25 0 0,4 0 0,18-14-763,-1-3 763,-40 0 0,0-5-556,2-2 1,2-2 555,7-3 0,2-2 0,-3 0 0,-2 1 0,-6 3 0,1-1 0,14-7 0,1 0 0,-17 5 0,1-1 0,20-10 0,0 0 0,-16 6 0,-3 2 0,-9 4 0,1 0 0,13-8 0,-3-1-502,3-8 502,-5 14 0,3-2 0,-8-4 0,-3 2 0,28-8 0,-16 3 0,-1 0 0,1 4 0,-6 2 0,1-2 0,17-10 0,-13 4 0,2-5 0,-7-2 0,-2-2 0,5 2 0,-2-1-646,0-11 1,-4 0 645,-11 17 0,-3 0 0,-3-4 0,1-1 0,4-4 0,1 0 0,-4 4 0,0-1 0,5-12 0,-1-1 0,-9 9 0,0 0 0,5-9 0,0-1 0,-4 2 0,0-1 0,1-1 0,0-2 0,-1-2 0,0-1 0,-3-6 0,-1 0 0,1 6 0,-1-2-469,-2-10 1,-1 0 468,3 11 0,-2 0 0,-4-5 0,-2 0 0,4 0 0,-1 1 0,-3 3 0,-1 1 0,2-5 0,-2 1 0,-3 5 0,-1 0 0,1-5 0,-2-1 0,-2-1 0,-2-1 0,-3-5 0,0-1 0,0 1 0,-2 1 0,-2 4 0,-2 1 0,2-3 0,-2-1 0,-2 10 0,-2 0 0,-2-9 0,-4 0 0,-5 8 0,-3 1 0,-3-10 0,-2 1 0,-2 8 0,-1 1 0,-4-10 0,-1 0 0,1 9 0,-1 1 0,-3-4 0,-1-1 0,2 6 0,-2 1 0,-2 4 0,-1-1 0,-5-15 0,-3-1 0,-4 8 0,-1 2 0,11 6 0,0 2 0,-6 3 0,0 3 109,8 9 0,1 4-109,5 7 0,0 0 0,-8-10 0,1 0 212,-12-12-212,-16-10 0,7 4 0,-13 6 0,15 8 0,-7 2 0,9 7 0,-6 0 1252,7 8-1252,2 2 1756,3 7-1756,4-6 875,-6 9-875,6-8 291,-4 11-291,6 0 0,-1 2 0,-5 5 0,13 0 0,-5 1 0,-1 5 0,-10 2 0,7 5 0,-6 0 0,17 0 0,0 0 0,0 0 0,0 0 0,6 0 0,-5 0 0,5 0 0,0 0 0,-5 0 0,5 0 0,1 0 0,-6 0 0,5 0 0,-6 0 0,6 0 0,-5 0 0,11 0 0,-10 0 0,10 0 0,-4 0 0,6 0 0,-1 0 0,1 0 0,0 0 0,0 0 0,5 0 0,-3 0 0,8 0 0,-8 0 0,8 0 0,-3 0 0,5 0 0,-6 0 0,0-5 0,0 4 0,-4-4 0,9 1 0,-5 3 0,6-4 0,-5 5 0,3-4 0,-3 3 0,0-4 0,8 1 0,-7 3 0,8-4 0,-4 5 0,0 0 0,1-4 0,-1 3 0,1-3 0,4 0 0,0-2 0,14 1 0,-7 1 0,7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2T00:55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1347 0 24575,'-19'0'0,"-4"0"0,6 0 0,-19 6 0,11 0 0,-11 11 0,8-4 0,3 14 0,-9-13 0,1 21 0,3-15 0,-6 10 0,4 0 0,6 9 0,-12 9 0,-9 18 0,8-16 0,0-2 0,0-1 0,8-1 0,0 2 0,0 2 0,-3 1 0,-10 28 0,7-15 0,-4 1 0,11 4 0,-3-13 0,7-3 0,5-3 0,-2-5 0,8 8 0,-4-8 0,6 5 0,1-4 0,-2 6 0,-6 40 0,5-21 0,4-20 0,1 0 0,2 20 0,-5 9 0,4-28 0,1 0-679,-3 35 679,-4-21 0,-1 0 0,5 32 0,-1-36 0,0 2 0,7-7 0,1 0 0,-4 1 0,1-2 0,-1 39 0,0-44 0,0-2 0,0 33 0,-6 10 0,6-1 0,-1-9 0,3-10 0,6-4 0,-6-13 0,4 5 0,-4-15 0,6 6 0,0-13 679,0 13-679,-5-13 0,4 5 0,-5 16 0,6-17 0,0 25 0,0-22 0,0 0 0,0 6 0,0-6 0,0 0 0,0-1 0,0-1 0,0-11 0,0 9 0,0-17 0,0 4 0,0-6 0,0 0 0,0 0 0,0-5 0,0-2 0,5 0 0,1-4 0,4 5 0,0-6 0,0 5 0,6-3 0,1 3 0,-1-4 0,5 0 0,-5-1 0,6 1 0,7 1 0,-6-1 0,12-5 0,-12 4 0,12-9 0,2 4 0,31-5 0,-10 0 0,18 0 0,4 0 0,-12 0 0,31 0-548,-16-14 548,8-3 0,1-20 0,-41 17 0,-1-1-513,-1-5 0,-1-3 513,10 0 0,0-2 0,-6-2 0,-3 0 0,-3 4 0,-2 1-238,-1-2 0,-2-1 238,29-31 0,-2 0 0,-32 24 0,-2-1 0,23-20 0,-4-13 0,-4 14 0,-7-12 0,-7 14 0,-6-13 0,-4 6 0,-1-28 0,-2 24 253,-10 15 1,0-4-254,-1-11 0,-1 0 0,1-31-187,-3 15 0,-2 0 187,-6-6 0,0 28 0,0-4 0,1-18 0,-2 1 0,-2 18 0,-1 0 0,-3-25 0,-4 2 0,0 27 0,-3 2 0,-7-9 0,-1-2 0,5 5 0,-1 0 0,-7 0 0,1 0 0,6 0 0,0 2-40,-1 14 0,0 1 40,2-8 0,2 0 0,-15-30 0,-1-8 0,1 4 0,1 16 0,0 1 0,2 11 0,1 8 0,-1 1 0,2 6 1395,6 9-1395,-4 3 602,6 10-602,-2-4 0,-1 11 0,8 1 0,-9 0 0,-6-1 0,3 0 0,-8 1 0,10 5 0,0 0 0,0 5 0,0-4 0,5 9 0,-4-9 0,10 9 0,-10-4 0,10 0 0,-5 4 0,6-3 0,0 4 0,0 0 0,-5 0 0,3 0 0,-3 0 0,5 0 0,0 0 0,0 0 0,1 0 0,-1 0 0,0 0 0,0 0 0,0 0 0,0 0 0,0 0 0,0 0 0,1 0 0,-1-5 0,0 4 0,0-4 0,0 5 0,0 0 0,0 0 0,0 0 0,0 0 0,0 0 0,0 0 0,0 0 0,0 0 0,0 0 0,0 0 0,0 0 0,0 0 0,0 5 0,0 0 0,0 5 0,0 0 0,0 0 0,4 0 0,2 0 0,-1 0 0,4-1 0,-3-3 0,4-2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://scholarpedia.org/article/Computational_intelligence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scholarpedia.org/article/Computational_intelligence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scholarpedia.org/article/Computational_intelligence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://scholarpedia.org/article/Computational_intelligence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scholarpedia.org/article/Computational_intelligence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://scholarpedia.org/article/Computational_intelligence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scholarpedia.org/article/Computational_intelligence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://scholarpedia.org/article/Computational_intelligence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scholarpedia.org/article/Computational_intelligence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scholarpedia.org/article/Computational_intelligence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scholarpedia.org/article/Computational_intelligence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scholarpedia.org/article/Computational_intelligence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scholarpedia.org/article/Computational_intelligen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5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3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4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0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1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80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4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5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learning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process by which multiple models, such as classifiers or experts, are strategically generated and combined to solve a particular 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intelligence"/>
              </a:rPr>
              <a:t>computational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problem. For example, it can be used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text mining, recommendation system, etc. Ensemble learning is primarily used to improve the (classification, prediction, function approximation, etc.) performance of a model, or reduce the likelihood of an unfortunate selection of a poor one.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1.xml"/><Relationship Id="rId5" Type="http://schemas.openxmlformats.org/officeDocument/2006/relationships/image" Target="../media/image9.png"/><Relationship Id="rId6" Type="http://schemas.openxmlformats.org/officeDocument/2006/relationships/customXml" Target="../ink/ink2.xm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pPr algn="ctr"/>
            <a:r>
              <a:rPr lang="en-US" dirty="0">
                <a:latin typeface="Times"/>
                <a:cs typeface="Times"/>
              </a:rPr>
              <a:t>Machine Learning  Algorithm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in Loan Repayment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876800"/>
            <a:ext cx="6858000" cy="1828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Presenter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Weixi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Liu,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Yixuan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Jiao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Xie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Tian, Fengrui Zhang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                                              12/13/2018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609600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94A7E-C05A-3C40-A5EB-F66718A9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1524000"/>
            <a:ext cx="6127750" cy="47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02372A-E3CC-2246-9B18-B1301F3E3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491867"/>
            <a:ext cx="6197600" cy="48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534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0B90B1-32FD-7F4F-9927-CB00A5AD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6450"/>
            <a:ext cx="4445000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1F4B1B-787F-E646-8BEC-18AAB4AB5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64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8382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6578B4-4307-AB40-A0F8-DE578C13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96291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3: Random Forests with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11EB12-2E94-204A-94EF-821398E9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7" y="1371600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73F15D-A529-4A4F-8F99-65FBB0D6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" y="2209800"/>
            <a:ext cx="4055243" cy="3041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8928F9D-B521-F746-9C05-918EAC3DA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4149493" cy="311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F3B007-B6BB-4F46-83EA-3B922A7EA731}"/>
              </a:ext>
            </a:extLst>
          </p:cNvPr>
          <p:cNvSpPr txBox="1"/>
          <p:nvPr/>
        </p:nvSpPr>
        <p:spPr>
          <a:xfrm>
            <a:off x="4807527" y="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1109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Performance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8310FB6-F6F9-E54D-949B-A0B6805F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524000"/>
            <a:ext cx="6007100" cy="4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7DA63B-2BCE-EF4D-A101-6737C082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524000"/>
            <a:ext cx="6146800" cy="47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4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BD55C1E-3A02-CA49-B0D1-2E91875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5400"/>
            <a:ext cx="6604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1955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915400" cy="80010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4: Decision Tree with </a:t>
            </a:r>
            <a:r>
              <a:rPr lang="en-US" dirty="0" err="1">
                <a:latin typeface="Times"/>
                <a:cs typeface="Times"/>
              </a:rPr>
              <a:t>Adaboost</a:t>
            </a:r>
            <a:r>
              <a:rPr lang="en-US" dirty="0">
                <a:latin typeface="Times"/>
                <a:cs typeface="Times"/>
              </a:rPr>
              <a:t> after PCA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E698CB-B0B4-3C42-A190-4316CDCA4D3E}"/>
              </a:ext>
            </a:extLst>
          </p:cNvPr>
          <p:cNvSpPr txBox="1"/>
          <p:nvPr/>
        </p:nvSpPr>
        <p:spPr>
          <a:xfrm>
            <a:off x="4779818" y="83127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6A3F46-B5F7-1746-BBCA-A8372FD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57" y="1517073"/>
            <a:ext cx="6484885" cy="48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</a:t>
            </a:r>
            <a:r>
              <a:rPr lang="en-US" dirty="0" err="1">
                <a:latin typeface="Times"/>
                <a:cs typeface="Times"/>
              </a:rPr>
              <a:t>LendingClub</a:t>
            </a:r>
            <a:r>
              <a:rPr lang="en-US" dirty="0">
                <a:latin typeface="Times"/>
                <a:cs typeface="Times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LendingClub</a:t>
            </a:r>
            <a:r>
              <a:rPr lang="en-US" sz="2800" dirty="0"/>
              <a:t> is a US peer-to-peer lending company, which operates an online lending platform. In Exchange for returns, investors purchase notes backed by payments made on loans. </a:t>
            </a:r>
          </a:p>
          <a:p>
            <a:pPr marL="0" indent="0">
              <a:buNone/>
            </a:pPr>
            <a:r>
              <a:rPr lang="en-US" sz="2800" dirty="0"/>
              <a:t>Our target is to investigate company money lending decision according to the features of each client.</a:t>
            </a: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02155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5: Neural Network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7620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005AC9-684A-7643-B1A2-D21999D9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Training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19181"/>
              </p:ext>
            </p:extLst>
          </p:nvPr>
        </p:nvGraphicFramePr>
        <p:xfrm>
          <a:off x="457200" y="1447801"/>
          <a:ext cx="8229599" cy="5337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420985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77942924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xmlns="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0.8953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0.8944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0.7604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2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Accuracy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22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2794"/>
              </p:ext>
            </p:extLst>
          </p:nvPr>
        </p:nvGraphicFramePr>
        <p:xfrm>
          <a:off x="457200" y="1447801"/>
          <a:ext cx="8229599" cy="5337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xmlns="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0.8898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﻿0.8508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﻿0.8936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0.8674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﻿0.8796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﻿﻿0.9265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﻿0.7607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﻿﻿0.7462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  ﻿0.7033﻿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﻿﻿0.7483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8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Test Specificity Comparison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7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D2016056-6E43-AF4E-8B41-72E114C3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54050"/>
              </p:ext>
            </p:extLst>
          </p:nvPr>
        </p:nvGraphicFramePr>
        <p:xfrm>
          <a:off x="457200" y="1447801"/>
          <a:ext cx="8229599" cy="463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81358932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4056199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42098558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7794292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xmlns="" val="1861094534"/>
                    </a:ext>
                  </a:extLst>
                </a:gridCol>
              </a:tblGrid>
              <a:tr h="9204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498029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﻿﻿0.8128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linear﻿    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Ada  ﻿﻿0.8478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﻿0.9748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01098207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poly﻿      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3782041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r>
                        <a:rPr lang="en-US" dirty="0"/>
                        <a:t>﻿         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﻿﻿ 0.9061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4840049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 ﻿ 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9626763"/>
                  </a:ext>
                </a:extLst>
              </a:tr>
              <a:tr h="46420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 Sample with PCA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Ada﻿﻿  0.7068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6583364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2809945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﻿0.7677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0430412"/>
                  </a:ext>
                </a:extLst>
              </a:tr>
              <a:tr h="4642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sigmoid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73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98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[1] Peter </a:t>
            </a:r>
            <a:r>
              <a:rPr lang="en-US" dirty="0" err="1"/>
              <a:t>Flach</a:t>
            </a:r>
            <a:r>
              <a:rPr lang="en-US" dirty="0"/>
              <a:t>, Cambridge University Press. The Art and Science of Algorithms That Make Sense of Data</a:t>
            </a:r>
          </a:p>
          <a:p>
            <a:r>
              <a:rPr lang="en-US" dirty="0"/>
              <a:t>[2] </a:t>
            </a:r>
            <a:r>
              <a:rPr lang="en-US" dirty="0" err="1"/>
              <a:t>Kyumin</a:t>
            </a:r>
            <a:r>
              <a:rPr lang="en-US" dirty="0"/>
              <a:t> Lee, Worcester Polytechnic Institute Lecture Slides: CS539 Machine Learning</a:t>
            </a:r>
          </a:p>
          <a:p>
            <a:r>
              <a:rPr lang="en-US" dirty="0"/>
              <a:t>[3] In Depth: Principal Component Analysis https://</a:t>
            </a:r>
            <a:r>
              <a:rPr lang="en-US" dirty="0" err="1"/>
              <a:t>jakevdp.github.io</a:t>
            </a:r>
            <a:r>
              <a:rPr lang="en-US" dirty="0"/>
              <a:t>/</a:t>
            </a:r>
            <a:r>
              <a:rPr lang="en-US" dirty="0" err="1"/>
              <a:t>PythonDataScienceHandbook</a:t>
            </a:r>
            <a:r>
              <a:rPr lang="en-US" dirty="0"/>
              <a:t>/05.09-principal-component-analysis.html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r>
              <a:rPr lang="en-US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86407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Thank you!</a:t>
            </a:r>
          </a:p>
          <a:p>
            <a:pPr marL="0" indent="0" algn="ctr">
              <a:buNone/>
            </a:pPr>
            <a:r>
              <a:rPr lang="en-US" sz="3600" b="1" dirty="0"/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858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25</a:t>
            </a:fld>
            <a:r>
              <a:rPr lang="en-US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i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Column: Include 136 client feathers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Row: Over 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1.5</a:t>
            </a:r>
            <a:r>
              <a:rPr lang="zh-CN" altLang="en-US" sz="2800" dirty="0">
                <a:latin typeface="Times"/>
                <a:ea typeface="Wingdings"/>
                <a:cs typeface="Times"/>
                <a:sym typeface="Wingdings"/>
              </a:rPr>
              <a:t> </a:t>
            </a:r>
            <a:r>
              <a:rPr lang="en-US" altLang="zh-CN" sz="2800" dirty="0">
                <a:latin typeface="Times"/>
                <a:ea typeface="Wingdings"/>
                <a:cs typeface="Times"/>
                <a:sym typeface="Wingdings"/>
              </a:rPr>
              <a:t>million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lending records last 10 years </a:t>
            </a:r>
          </a:p>
          <a:p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Label: Payment status, “Good” or “bad”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713"/>
            <a:ext cx="9144000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What is our data distribution?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r>
              <a:rPr lang="en-US" dirty="0"/>
              <a:t>/24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05000"/>
            <a:ext cx="30480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latin typeface="Times"/>
              <a:ea typeface="Wingdings"/>
              <a:cs typeface="Times"/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341A1D-8A3F-DF41-A367-C70C9E0A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158"/>
            <a:ext cx="7169150" cy="494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1279C2CA-B760-3942-B64A-1351A17A7CAD}"/>
                  </a:ext>
                </a:extLst>
              </p14:cNvPr>
              <p14:cNvContentPartPr/>
              <p14:nvPr/>
            </p14:nvContentPartPr>
            <p14:xfrm>
              <a:off x="1374785" y="1525265"/>
              <a:ext cx="2109600" cy="297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79C2CA-B760-3942-B64A-1351A17A7C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785" y="1516265"/>
                <a:ext cx="2127240" cy="29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79DDE5A6-C912-AC4B-9D0B-251161303577}"/>
                  </a:ext>
                </a:extLst>
              </p14:cNvPr>
              <p14:cNvContentPartPr/>
              <p14:nvPr/>
            </p14:nvContentPartPr>
            <p14:xfrm>
              <a:off x="6083225" y="3294665"/>
              <a:ext cx="810000" cy="164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DE5A6-C912-AC4B-9D0B-2511613035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225" y="3285665"/>
                <a:ext cx="827640" cy="1660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9834445-9E10-9E4D-9EBC-FD193E290A89}"/>
              </a:ext>
            </a:extLst>
          </p:cNvPr>
          <p:cNvSpPr/>
          <p:nvPr/>
        </p:nvSpPr>
        <p:spPr>
          <a:xfrm>
            <a:off x="264315" y="5410842"/>
            <a:ext cx="44678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Status</a:t>
            </a:r>
          </a:p>
        </p:txBody>
      </p:sp>
    </p:spTree>
    <p:extLst>
      <p:ext uri="{BB962C8B-B14F-4D97-AF65-F5344CB8AC3E}">
        <p14:creationId xmlns:p14="http://schemas.microsoft.com/office/powerpoint/2010/main" val="701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136"/>
            <a:ext cx="8229600" cy="4863664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1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st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Process nan-value</a:t>
            </a:r>
          </a:p>
          <a:p>
            <a:pPr marL="0" indent="0">
              <a:buNone/>
            </a:pP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Delete column with large proportion empty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Data imputation by column average value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2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nd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Create dummy variables</a:t>
            </a:r>
          </a:p>
          <a:p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3</a:t>
            </a:r>
            <a:r>
              <a:rPr lang="en-US" sz="2800" b="1" baseline="30000" dirty="0">
                <a:latin typeface="Times"/>
                <a:ea typeface="Wingdings"/>
                <a:cs typeface="Times"/>
                <a:sym typeface="Wingdings"/>
              </a:rPr>
              <a:t>rd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 Check variables correlation</a:t>
            </a:r>
          </a:p>
          <a:p>
            <a:pPr marL="0" indent="0">
              <a:buNone/>
            </a:pPr>
            <a:r>
              <a:rPr lang="en-US" dirty="0">
                <a:latin typeface="Times"/>
                <a:ea typeface="Wingdings"/>
                <a:cs typeface="Times"/>
                <a:sym typeface="Wingdings"/>
              </a:rPr>
              <a:t>         Delete high correlated </a:t>
            </a:r>
            <a:r>
              <a:rPr lang="en-US" dirty="0" smtClean="0">
                <a:latin typeface="Times"/>
                <a:ea typeface="Wingdings"/>
                <a:cs typeface="Times"/>
                <a:sym typeface="Wingdings"/>
              </a:rPr>
              <a:t>variables</a:t>
            </a:r>
            <a:endParaRPr lang="en-US" sz="2800" b="1" dirty="0">
              <a:latin typeface="Times"/>
              <a:ea typeface="Wingdings"/>
              <a:cs typeface="Times"/>
              <a:sym typeface="Wingdings"/>
            </a:endParaRPr>
          </a:p>
          <a:p>
            <a:r>
              <a:rPr lang="en-US" altLang="zh-CN" sz="2800" b="1" dirty="0">
                <a:latin typeface="Times"/>
                <a:sym typeface="Wingdings"/>
              </a:rPr>
              <a:t>4</a:t>
            </a:r>
            <a:r>
              <a:rPr lang="en-US" sz="2800" b="1" baseline="30000" dirty="0" smtClean="0">
                <a:latin typeface="Times"/>
                <a:sym typeface="Wingdings"/>
              </a:rPr>
              <a:t>th</a:t>
            </a:r>
            <a:r>
              <a:rPr lang="en-US" sz="2800" b="1" dirty="0" smtClean="0">
                <a:latin typeface="Times"/>
                <a:sym typeface="Wingdings"/>
              </a:rPr>
              <a:t> </a:t>
            </a:r>
            <a:r>
              <a:rPr lang="en-US" sz="2800" b="1" dirty="0">
                <a:latin typeface="Times"/>
                <a:sym typeface="Wingdings"/>
              </a:rPr>
              <a:t>Data </a:t>
            </a:r>
            <a:r>
              <a:rPr lang="en-US" sz="2800" b="1" dirty="0" smtClean="0">
                <a:latin typeface="Times"/>
                <a:sym typeface="Wingdings"/>
              </a:rPr>
              <a:t>Balance</a:t>
            </a:r>
          </a:p>
          <a:p>
            <a:pPr marL="0" indent="0">
              <a:buNone/>
            </a:pPr>
            <a:r>
              <a:rPr lang="en-US" sz="2800" smtClean="0">
                <a:latin typeface="Times"/>
                <a:ea typeface="Wingdings"/>
                <a:cs typeface="Times"/>
                <a:sym typeface="Wingdings"/>
              </a:rPr>
              <a:t>Original </a:t>
            </a:r>
            <a:r>
              <a:rPr lang="en-US" sz="2800" dirty="0">
                <a:latin typeface="Times"/>
                <a:ea typeface="Wingdings"/>
                <a:cs typeface="Times"/>
                <a:sym typeface="Wingdings"/>
              </a:rPr>
              <a:t>contains 13000K “good” and 2000K “bad</a:t>
            </a:r>
            <a:r>
              <a:rPr lang="en-US" sz="2800">
                <a:latin typeface="Times"/>
                <a:ea typeface="Wingdings"/>
                <a:cs typeface="Times"/>
                <a:sym typeface="Wingdings"/>
              </a:rPr>
              <a:t>” </a:t>
            </a:r>
            <a:r>
              <a:rPr lang="en-US" sz="2800" smtClean="0">
                <a:latin typeface="Times"/>
                <a:ea typeface="Wingdings"/>
                <a:cs typeface="Times"/>
                <a:sym typeface="Wingdings"/>
              </a:rPr>
              <a:t>records</a:t>
            </a:r>
            <a:endParaRPr lang="en-US" altLang="zh-CN" sz="2800" dirty="0" smtClean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r>
              <a:rPr lang="en-US" sz="2800" dirty="0" smtClean="0">
                <a:latin typeface="Times"/>
                <a:ea typeface="Wingdings"/>
                <a:cs typeface="Times"/>
                <a:sym typeface="Wingdings"/>
              </a:rPr>
              <a:t>Random pick 25K </a:t>
            </a:r>
            <a:r>
              <a:rPr lang="zh-CN" altLang="en-US" sz="2800" dirty="0" smtClean="0">
                <a:latin typeface="Times"/>
                <a:ea typeface="Wingdings"/>
                <a:cs typeface="Times"/>
                <a:sym typeface="Wingdings"/>
              </a:rPr>
              <a:t>“</a:t>
            </a:r>
            <a:r>
              <a:rPr lang="en-US" altLang="zh-CN" sz="2800" dirty="0" smtClean="0">
                <a:latin typeface="Times"/>
                <a:ea typeface="Wingdings"/>
                <a:cs typeface="Times"/>
                <a:sym typeface="Wingdings"/>
              </a:rPr>
              <a:t>good</a:t>
            </a:r>
            <a:r>
              <a:rPr lang="zh-CN" altLang="en-US" sz="2800" dirty="0" smtClean="0">
                <a:latin typeface="Times"/>
                <a:ea typeface="Wingdings"/>
                <a:cs typeface="Times"/>
                <a:sym typeface="Wingdings"/>
              </a:rPr>
              <a:t>”</a:t>
            </a:r>
            <a:r>
              <a:rPr lang="en-US" altLang="zh-CN" sz="2800" dirty="0" smtClean="0">
                <a:latin typeface="Times"/>
                <a:ea typeface="Wingdings"/>
                <a:cs typeface="Times"/>
                <a:sym typeface="Wingdings"/>
              </a:rPr>
              <a:t> and 25K “bad” as training data</a:t>
            </a:r>
            <a:endParaRPr lang="en-US" sz="2800" b="1" dirty="0" smtClean="0">
              <a:latin typeface="Times"/>
              <a:sym typeface="Wingdings"/>
            </a:endParaRPr>
          </a:p>
          <a:p>
            <a:r>
              <a:rPr lang="en-US" altLang="zh-CN" sz="2800" b="1" dirty="0" smtClean="0">
                <a:latin typeface="Times"/>
                <a:ea typeface="Wingdings"/>
                <a:cs typeface="Times"/>
                <a:sym typeface="Wingdings"/>
              </a:rPr>
              <a:t>5</a:t>
            </a:r>
            <a:r>
              <a:rPr lang="en-US" sz="2800" b="1" baseline="30000" dirty="0" smtClean="0">
                <a:latin typeface="Times"/>
                <a:ea typeface="Wingdings"/>
                <a:cs typeface="Times"/>
                <a:sym typeface="Wingdings"/>
              </a:rPr>
              <a:t>th</a:t>
            </a:r>
            <a:r>
              <a:rPr lang="en-US" sz="2800" b="1" dirty="0" smtClean="0">
                <a:latin typeface="Times"/>
                <a:ea typeface="Wingdings"/>
                <a:cs typeface="Times"/>
                <a:sym typeface="Wingdings"/>
              </a:rPr>
              <a:t> </a:t>
            </a:r>
            <a:r>
              <a:rPr lang="en-US" sz="2800" b="1" dirty="0">
                <a:latin typeface="Times"/>
                <a:ea typeface="Wingdings"/>
                <a:cs typeface="Times"/>
                <a:sym typeface="Wingdings"/>
              </a:rPr>
              <a:t>Apply dimensional reduction tool (PCA)</a:t>
            </a:r>
            <a:endParaRPr lang="en-US" sz="2800" b="1" dirty="0">
              <a:latin typeface="Times"/>
              <a:sym typeface="Wingdings"/>
            </a:endParaRPr>
          </a:p>
          <a:p>
            <a:pPr marL="0" indent="0">
              <a:buNone/>
            </a:pPr>
            <a:r>
              <a:rPr lang="en-US" sz="3200" dirty="0">
                <a:latin typeface="Times"/>
                <a:ea typeface="Wingdings"/>
                <a:cs typeface="Times"/>
                <a:sym typeface="Wingdings"/>
              </a:rPr>
              <a:t>        </a:t>
            </a:r>
            <a:endParaRPr lang="en-US" altLang="zh-CN" sz="2800" dirty="0" smtClean="0">
              <a:latin typeface="Times"/>
              <a:ea typeface="Wingdings"/>
              <a:cs typeface="Times"/>
              <a:sym typeface="Wingdings"/>
            </a:endParaRPr>
          </a:p>
          <a:p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  <a:p>
            <a:pPr marL="0" indent="0">
              <a:buNone/>
            </a:pPr>
            <a:endParaRPr lang="en-US" sz="2800" dirty="0">
              <a:latin typeface="Times"/>
              <a:ea typeface="Wingdings"/>
              <a:cs typeface="Times"/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6</a:t>
            </a:fld>
            <a:r>
              <a:rPr lang="en-US" dirty="0"/>
              <a:t>/24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5962" y="279670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936562" y="81307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562" y="1422670"/>
            <a:ext cx="1059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136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936562" y="195607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7962" y="2565670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936562" y="3099070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01803" y="3733495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7965702" y="4277738"/>
            <a:ext cx="228600" cy="685800"/>
          </a:xfrm>
          <a:prstGeom prst="downArrow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30943" y="4912163"/>
            <a:ext cx="768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3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Data Preprocessing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r>
              <a:rPr lang="en-US" dirty="0"/>
              <a:t>/24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A15E3E3-67E0-4147-AD4B-784389AF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0" y="1752600"/>
            <a:ext cx="3492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1: SVM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600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Method 2: k-NN Parameters choose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87664"/>
            <a:ext cx="609599" cy="394136"/>
          </a:xfrm>
        </p:spPr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r>
              <a:rPr lang="en-US" dirty="0"/>
              <a:t>/24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63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452A63-5D8D-A745-A344-CEA8069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4508457" cy="3381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9F8B02-E0E1-BD40-8BDE-7D3DD6C92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69837"/>
            <a:ext cx="4587151" cy="3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9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WPI_2012White</Template>
  <TotalTime>15641</TotalTime>
  <Words>473</Words>
  <Application>Microsoft Macintosh PowerPoint</Application>
  <PresentationFormat>On-screen Show (4:3)</PresentationFormat>
  <Paragraphs>186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WPI-White</vt:lpstr>
      <vt:lpstr>Machine Learning  Algorithm  in Loan Repayment </vt:lpstr>
      <vt:lpstr>What is LendingClub?</vt:lpstr>
      <vt:lpstr>What is our Dataset?</vt:lpstr>
      <vt:lpstr>What is our data distribution?</vt:lpstr>
      <vt:lpstr>What is our data distribution?</vt:lpstr>
      <vt:lpstr>Data Preprocessing</vt:lpstr>
      <vt:lpstr>Data Preprocessing</vt:lpstr>
      <vt:lpstr>Method 1: SVM</vt:lpstr>
      <vt:lpstr>Method 2: k-NN Parameters choose</vt:lpstr>
      <vt:lpstr>Method 2: k-NN Performance</vt:lpstr>
      <vt:lpstr>Method 2: k-NN with PCA</vt:lpstr>
      <vt:lpstr>Method 3: Random Forests Parameters Choose</vt:lpstr>
      <vt:lpstr>Method 3: Random Forests Performance</vt:lpstr>
      <vt:lpstr>Method 3: Random Forests with PCA</vt:lpstr>
      <vt:lpstr>Method 4: Decision Tree Parameters choose</vt:lpstr>
      <vt:lpstr>Method 4: Decision Tree Performance</vt:lpstr>
      <vt:lpstr>Method 4: Decision Tree after PCA</vt:lpstr>
      <vt:lpstr>Method 4: Decision Tree with Adaboost</vt:lpstr>
      <vt:lpstr>Method 4: Decision Tree with Adaboost after PCA</vt:lpstr>
      <vt:lpstr>Method 5: Neural Network</vt:lpstr>
      <vt:lpstr>Training Accuracy Comparison </vt:lpstr>
      <vt:lpstr>Test Accuracy Comparison </vt:lpstr>
      <vt:lpstr>Test Specificity Comparison </vt:lpstr>
      <vt:lpstr>Reference</vt:lpstr>
      <vt:lpstr>PowerPoint Presentation</vt:lpstr>
    </vt:vector>
  </TitlesOfParts>
  <Company>CCC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Fengrui Zhang</dc:creator>
  <cp:lastModifiedBy>Microsoft Office User</cp:lastModifiedBy>
  <cp:revision>1331</cp:revision>
  <dcterms:created xsi:type="dcterms:W3CDTF">2016-10-10T17:55:03Z</dcterms:created>
  <dcterms:modified xsi:type="dcterms:W3CDTF">2018-12-13T02:48:50Z</dcterms:modified>
</cp:coreProperties>
</file>